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60" r:id="rId5"/>
    <p:sldId id="272" r:id="rId6"/>
    <p:sldId id="273" r:id="rId7"/>
    <p:sldId id="274" r:id="rId8"/>
    <p:sldId id="259" r:id="rId9"/>
    <p:sldId id="258" r:id="rId10"/>
    <p:sldId id="261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6" r:id="rId24"/>
    <p:sldId id="277" r:id="rId25"/>
    <p:sldId id="290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CAD6E"/>
    <a:srgbClr val="19255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B9BD-2FE1-4B61-8C01-6B5C9B29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99FF7-A39C-4C1E-8678-B23B53D3F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50F2-92E5-44A1-9AD6-013B1F84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2DB8-D291-4FA4-AC82-A45B04DE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AFF12-6904-4FE6-8A2E-E1AEABB8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CAE2-B426-4AD1-8CE5-B354CDC3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B30B6-B611-473C-BBB7-ADE5740D2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7F3BE-0041-4CF0-9BF8-2DE839F8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5D54-9223-4ECE-A73C-7F18D464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A0F75-61EE-4A1E-BECF-252BD763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B7322-0C75-48DD-AE3C-C4939AF7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060AD-0814-48E5-B51B-ADADE122C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4306-86AB-4AE9-BD1F-1AE65AFF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29201-BC6D-465F-A507-36155094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958F-D8BD-422B-8891-071EC2F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3B2D-D48E-4D0A-95AB-C6D7E591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8564-3D8A-467E-955E-D1B37861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429C6-82F4-48EE-8606-DB6AAD40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DA02-F171-4850-A18B-10C911D9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3A99-5832-4845-8865-5984117F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7D94-C432-4D87-AF38-DAFC7BE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B568-D554-4A11-904C-49AECC85B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103C-D0E0-407C-B2B2-61C35301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F8FE-789A-4E3E-8D54-2E146A74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4A78-9FC8-4D75-A7F3-0AA7AA5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6D78-81E7-49E1-BCBA-AA07F329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DDA9-F84C-44E0-A92A-69EE37ECF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DA388-200C-419F-9063-E140EC43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F43B-937B-4C03-A64E-4E937697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DFFFE-4588-4394-88DE-F655E4B7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B4171-BEA1-4C56-B6FD-5FA66D14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1F98-34FA-4254-A84D-5FB05816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BD9E-DE45-4A61-B6E4-6E10B9A3B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7DB59-8B97-4FB2-8642-869D4E13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E283F-D5AB-43FA-BD56-B011FB12B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97E18-9A5B-4FDE-90E3-131A417F6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0D264-E5C1-4E09-8F80-37110F50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D1B0A-D36A-42A6-9DE2-0F4E1BB2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7814E-3602-4803-B2A1-09F60E25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2876-DC22-48F2-8F29-03A99872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531C3-5B20-4387-AE0A-34034685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3E94C-C9F5-499D-A647-875D72EA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A3522-0A34-4DC8-9A69-3A6DD6E6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3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EB757-3268-42FC-B2F7-7920DECB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962C0-8220-473F-995B-325358EB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C9EFA-11C7-4CFB-870C-C6C2FA64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776D-5393-4DE8-9938-14B1980B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CDAA-E7B0-4C01-A402-144EB0A9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35F82-F80E-4E83-A4AD-7A088A5E4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81AC1-DFCE-4E51-89D9-C5255426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12293-3589-4B0D-B687-0DAE33BA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7F953-A04E-4011-9178-A7E791FE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BCC4-FE4C-4181-9A21-CB4606FD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3BAB2-1E5D-4E47-96EB-A53ED59AF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59469-8280-4067-BBC2-87223D46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48C63-AAA1-4480-B8FD-1046CA5E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8626E-67F8-431D-B2F8-0ECD2327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085A8-BD57-4F3E-AAA3-7D389DB5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4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016E4-45C8-4C8F-850E-6832FCE2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CAB4-A343-4CF6-BA79-7E28E928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EEE3-BC29-4B2B-8767-16B18A7FA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4EE6-DDEE-4A55-9E91-03996647C17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B3A41-9050-4A05-9781-9F5E87A2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9AF11-0F17-408A-A168-4C94BFA4D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3B37-AEBC-4B53-9888-E47150C21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zz-centar.hr/wp-content/uploads/2020/04/A5_Kvake_tisak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zz-centar.hr/wp-content/uploads/2020/04/A5_Vrata_bez_kvake_tisak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zz-centar.hr/wp-content/uploads/2020/04/A5_Rukohvat_tisak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zz-centar.hr/wp-content/uploads/2020/04/A5_Stolice_tisak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zz-centar.hr/wp-content/uploads/2020/04/A5_Lift_vrata_tisak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zz-centar.hr/wp-content/uploads/2020/04/A5_Lift_unutra&#353;njost_tisak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zz-centar.hr/wp-content/uploads/2020/04/A5_WC_tisak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zz-centar.hr/wp-content/uploads/2020/04/A5_Tipkalo_tisak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r.gluscevi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zz-centar.hr/info-covid-19/oznak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zz-centar.hr/wp-content/uploads/2020/04/B1_PLAKAT_tisak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B653-7BA4-401E-922D-899761557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0605"/>
            <a:ext cx="9144000" cy="1325683"/>
          </a:xfrm>
        </p:spPr>
        <p:txBody>
          <a:bodyPr>
            <a:normAutofit/>
          </a:bodyPr>
          <a:lstStyle/>
          <a:p>
            <a:r>
              <a:rPr lang="hr-HR" sz="7200" b="1" dirty="0">
                <a:solidFill>
                  <a:srgbClr val="2CAD6E"/>
                </a:solidFill>
                <a:latin typeface="Proxima Nova Rg" panose="02000506030000020004" pitchFamily="50" charset="0"/>
              </a:rPr>
              <a:t>COVID-19</a:t>
            </a:r>
            <a:endParaRPr lang="en-US" sz="7200" b="1" dirty="0">
              <a:solidFill>
                <a:srgbClr val="2CAD6E"/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2885E-5393-4EC1-A5FD-D13A1E02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981" y="5558457"/>
            <a:ext cx="4190035" cy="917876"/>
          </a:xfrm>
        </p:spPr>
        <p:txBody>
          <a:bodyPr>
            <a:normAutofit fontScale="92500"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Aleksandar Gluščević, dr. med.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Dom zdravlja Zagreb - Centar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8D2885E-5393-4EC1-A5FD-D13A1E021693}"/>
              </a:ext>
            </a:extLst>
          </p:cNvPr>
          <p:cNvSpPr txBox="1">
            <a:spLocks/>
          </p:cNvSpPr>
          <p:nvPr/>
        </p:nvSpPr>
        <p:spPr>
          <a:xfrm>
            <a:off x="1524000" y="2091733"/>
            <a:ext cx="9144000" cy="917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rgbClr val="2CAD6E"/>
                </a:solidFill>
              </a:rPr>
              <a:t>- </a:t>
            </a:r>
            <a:r>
              <a:rPr lang="hr-HR" sz="3600" b="1" cap="small" dirty="0">
                <a:solidFill>
                  <a:srgbClr val="2CAD6E"/>
                </a:solidFill>
              </a:rPr>
              <a:t>Upute za postavljanje oznaka</a:t>
            </a:r>
            <a:r>
              <a:rPr lang="hr-HR" sz="3600" b="1" dirty="0">
                <a:solidFill>
                  <a:srgbClr val="2CAD6E"/>
                </a:solidFill>
              </a:rPr>
              <a:t> 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E53A6-2AD7-495D-809D-8FB9D92A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58" y="3267061"/>
            <a:ext cx="1616479" cy="16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kvake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u neposrednu blizinu kvake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Crvenom trakom može se označiti kvaka ili obrubiti cijela brava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  <a:hlinkClick r:id="rId2"/>
              </a:rPr>
              <a:t>POVEZNICA za pripremu za tisak (PDF)</a:t>
            </a:r>
            <a:endParaRPr lang="en-US" dirty="0">
              <a:latin typeface="Proxima Nova Rg" panose="02000506030000020004" pitchFamily="50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6D0B2D0-D592-4531-A9A2-DA1AF422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7208" cy="6862082"/>
          </a:xfrm>
        </p:spPr>
      </p:pic>
    </p:spTree>
    <p:extLst>
      <p:ext uri="{BB962C8B-B14F-4D97-AF65-F5344CB8AC3E}">
        <p14:creationId xmlns:p14="http://schemas.microsoft.com/office/powerpoint/2010/main" val="377693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KVAKE | Primjeri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6DD92-1048-4BBB-B5A4-ADB0C076A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00" y="1754603"/>
            <a:ext cx="3701988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09A84-3C38-4A34-95E0-33705CAB2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26162" y="2093805"/>
            <a:ext cx="4970354" cy="30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vrata bez kvake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se u razinu očiju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Crvenom trakom može se označiti dio vrata namijenjen dodirivanju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https://dzz-centar.hr/wp-content/uploads/2020/04/A5_Vrata_bez_kvake_tisak.pdf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6D0B2D0-D592-4531-A9A2-DA1AF422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7208" cy="6862081"/>
          </a:xfrm>
        </p:spPr>
      </p:pic>
    </p:spTree>
    <p:extLst>
      <p:ext uri="{BB962C8B-B14F-4D97-AF65-F5344CB8AC3E}">
        <p14:creationId xmlns:p14="http://schemas.microsoft.com/office/powerpoint/2010/main" val="8669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rukohvate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se u neposrednu blizinu rukohvata, najbolje u razinu očiju (oko 150cm od poda), na početku i kraju stubišta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Crvenom trakom može se označiti rukohvat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https://dzz-centar.hr/wp-content/uploads/2020/04/A5_Rukohvat_tisak.pdf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44324" cy="6857998"/>
          </a:xfrm>
        </p:spPr>
      </p:pic>
    </p:spTree>
    <p:extLst>
      <p:ext uri="{BB962C8B-B14F-4D97-AF65-F5344CB8AC3E}">
        <p14:creationId xmlns:p14="http://schemas.microsoft.com/office/powerpoint/2010/main" val="246988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RUKOHVAT | Primjeri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6CC8B-CCD3-4D56-A8B9-B051A2664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7606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stolice/čekaonice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se u razinu očiju (oko 150cm od poda) ili na stolove u čekaonici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Ukoliko se oznake postavljaju u istom prostoru, treba ih postaviti na istu visinu, na svakih 5-10m po jednu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https://dzz-centar.hr/wp-content/uploads/2020/04/A5_Stolice_tisak.pdf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44323" cy="6857998"/>
          </a:xfrm>
        </p:spPr>
      </p:pic>
    </p:spTree>
    <p:extLst>
      <p:ext uri="{BB962C8B-B14F-4D97-AF65-F5344CB8AC3E}">
        <p14:creationId xmlns:p14="http://schemas.microsoft.com/office/powerpoint/2010/main" val="137882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STOLICE | Primjeri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714016-E2AF-4B1B-8ABE-58DD64531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24703" y="1115317"/>
            <a:ext cx="5598811" cy="4627366"/>
          </a:xfrm>
        </p:spPr>
      </p:pic>
    </p:spTree>
    <p:extLst>
      <p:ext uri="{BB962C8B-B14F-4D97-AF65-F5344CB8AC3E}">
        <p14:creationId xmlns:p14="http://schemas.microsoft.com/office/powerpoint/2010/main" val="58330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/>
              <a:t>Oznaka za vrata dizala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Postavlja se na vrata dizala u razinu očiju (oko 150cm od poda)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POVEZNICA: </a:t>
            </a:r>
            <a:r>
              <a:rPr lang="hr-HR" dirty="0">
                <a:hlinkClick r:id="rId2"/>
              </a:rPr>
              <a:t>https://dzz-centar.hr/wp-content/uploads/2020/04/A5_Lift_vrata_tisak.pdf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44323" cy="6857997"/>
          </a:xfrm>
        </p:spPr>
      </p:pic>
    </p:spTree>
    <p:extLst>
      <p:ext uri="{BB962C8B-B14F-4D97-AF65-F5344CB8AC3E}">
        <p14:creationId xmlns:p14="http://schemas.microsoft.com/office/powerpoint/2010/main" val="194202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DIZALO (ulaz) | Primjeri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6CC8B-CCD3-4D56-A8B9-B051A2664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29" y="1527752"/>
            <a:ext cx="9232777" cy="5193437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E8BE94-CCF7-4F32-8D92-B8240CC6E6F0}"/>
              </a:ext>
            </a:extLst>
          </p:cNvPr>
          <p:cNvCxnSpPr/>
          <p:nvPr/>
        </p:nvCxnSpPr>
        <p:spPr>
          <a:xfrm>
            <a:off x="2831975" y="3826277"/>
            <a:ext cx="5282213" cy="0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E6A79A-EFC6-4A10-BB76-AEAF62252300}"/>
              </a:ext>
            </a:extLst>
          </p:cNvPr>
          <p:cNvSpPr txBox="1"/>
          <p:nvPr/>
        </p:nvSpPr>
        <p:spPr>
          <a:xfrm>
            <a:off x="2911873" y="3970084"/>
            <a:ext cx="5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FF00"/>
                </a:solidFill>
              </a:rPr>
              <a:t>SVE OZNAKE SU NA ISTOJ VISINI (RAZINA OČIJU)</a:t>
            </a:r>
          </a:p>
        </p:txBody>
      </p:sp>
    </p:spTree>
    <p:extLst>
      <p:ext uri="{BB962C8B-B14F-4D97-AF65-F5344CB8AC3E}">
        <p14:creationId xmlns:p14="http://schemas.microsoft.com/office/powerpoint/2010/main" val="73449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kabinu dizala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se u kabinu dizala u razinu očiju (oko 150cm od poda)</a:t>
            </a:r>
          </a:p>
          <a:p>
            <a:endParaRPr lang="hr-HR" dirty="0"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https://dzz-centar.hr/wp-content/uploads/2020/04/A5_Lift_unutrašnjost_tisak.pdf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44322" cy="6857997"/>
          </a:xfrm>
        </p:spPr>
      </p:pic>
    </p:spTree>
    <p:extLst>
      <p:ext uri="{BB962C8B-B14F-4D97-AF65-F5344CB8AC3E}">
        <p14:creationId xmlns:p14="http://schemas.microsoft.com/office/powerpoint/2010/main" val="104324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3618" y="509373"/>
            <a:ext cx="5847731" cy="827067"/>
          </a:xfrm>
        </p:spPr>
        <p:txBody>
          <a:bodyPr>
            <a:normAutofit fontScale="90000"/>
          </a:bodyPr>
          <a:lstStyle/>
          <a:p>
            <a:pPr algn="r"/>
            <a:r>
              <a:rPr lang="pl-PL" i="1" dirty="0">
                <a:solidFill>
                  <a:srgbClr val="FF3399"/>
                </a:solidFill>
                <a:latin typeface="Proxima Nova Rg" panose="02000506030000020004" pitchFamily="50" charset="0"/>
              </a:rPr>
              <a:t>Navika je druga priroda.</a:t>
            </a:r>
            <a:br>
              <a:rPr lang="pl-PL" i="1" dirty="0">
                <a:solidFill>
                  <a:srgbClr val="FF3399"/>
                </a:solidFill>
                <a:latin typeface="Proxima Nova Rg" panose="02000506030000020004" pitchFamily="50" charset="0"/>
              </a:rPr>
            </a:br>
            <a:r>
              <a:rPr lang="pl-PL" dirty="0">
                <a:solidFill>
                  <a:srgbClr val="FF3399"/>
                </a:solidFill>
                <a:latin typeface="Proxima Nova Rg" panose="02000506030000020004" pitchFamily="50" charset="0"/>
              </a:rPr>
              <a:t>(Ciceron)</a:t>
            </a:r>
            <a:endParaRPr lang="hr-HR" dirty="0">
              <a:solidFill>
                <a:srgbClr val="FF3399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552044" y="5777256"/>
            <a:ext cx="7053393" cy="769441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Ravnateljica Doma zdravlja Zagreb – Centar</a:t>
            </a:r>
          </a:p>
          <a:p>
            <a:pPr algn="r"/>
            <a:r>
              <a:rPr lang="pl-P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Rg" panose="02000506030000020004" pitchFamily="50" charset="0"/>
              </a:rPr>
              <a:t>doc. dr. sc. Antonija Balenović, dr. med.</a:t>
            </a:r>
            <a:endParaRPr lang="hr-HR" sz="2200" dirty="0">
              <a:solidFill>
                <a:schemeClr val="tx1">
                  <a:lumMod val="50000"/>
                  <a:lumOff val="50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716D18-79B5-4C7F-A511-2148A74C5E3B}"/>
              </a:ext>
            </a:extLst>
          </p:cNvPr>
          <p:cNvSpPr/>
          <p:nvPr/>
        </p:nvSpPr>
        <p:spPr>
          <a:xfrm>
            <a:off x="1325880" y="1920765"/>
            <a:ext cx="6764493" cy="2070100"/>
          </a:xfrm>
          <a:prstGeom prst="roundRect">
            <a:avLst/>
          </a:prstGeom>
          <a:solidFill>
            <a:srgbClr val="2CAD6E"/>
          </a:solidFill>
          <a:ln>
            <a:solidFill>
              <a:srgbClr val="2CA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1989730" y="2041906"/>
            <a:ext cx="4511619" cy="1754326"/>
          </a:xfrm>
          <a:prstGeom prst="rect">
            <a:avLst/>
          </a:prstGeom>
          <a:noFill/>
          <a:ln w="57150" cap="rnd"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r"/>
            <a:r>
              <a:rPr lang="pl-PL" sz="3600" b="1" cap="small" dirty="0">
                <a:solidFill>
                  <a:schemeClr val="bg1"/>
                </a:solidFill>
                <a:latin typeface="Proxima Nova Rg" panose="02000506030000020004" pitchFamily="50" charset="0"/>
              </a:rPr>
              <a:t>Mijenjajmo loše navike – utječimo na očuvanje zdravlja! </a:t>
            </a:r>
            <a:endParaRPr lang="hr-HR" sz="3600" b="1" cap="small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EAEBBD-7488-4D21-BDD4-79490D7F2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229" y="4332448"/>
            <a:ext cx="2138241" cy="11539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6959" y="856434"/>
            <a:ext cx="6851478" cy="51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DIZALO (unutrašnjost) | Primjeri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6CC8B-CCD3-4D56-A8B9-B051A2664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561" y="1315202"/>
            <a:ext cx="5939161" cy="502215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E8BE94-CCF7-4F32-8D92-B8240CC6E6F0}"/>
              </a:ext>
            </a:extLst>
          </p:cNvPr>
          <p:cNvCxnSpPr/>
          <p:nvPr/>
        </p:nvCxnSpPr>
        <p:spPr>
          <a:xfrm>
            <a:off x="2831975" y="3826277"/>
            <a:ext cx="5282213" cy="0"/>
          </a:xfrm>
          <a:prstGeom prst="line">
            <a:avLst/>
          </a:prstGeom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E6A79A-EFC6-4A10-BB76-AEAF62252300}"/>
              </a:ext>
            </a:extLst>
          </p:cNvPr>
          <p:cNvSpPr txBox="1"/>
          <p:nvPr/>
        </p:nvSpPr>
        <p:spPr>
          <a:xfrm>
            <a:off x="2911873" y="3970084"/>
            <a:ext cx="5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FF00"/>
                </a:solidFill>
              </a:rPr>
              <a:t>SVE OZNAKE SU NA ISTOJ VISINI (RAZINA OČIJU)</a:t>
            </a:r>
          </a:p>
        </p:txBody>
      </p:sp>
    </p:spTree>
    <p:extLst>
      <p:ext uri="{BB962C8B-B14F-4D97-AF65-F5344CB8AC3E}">
        <p14:creationId xmlns:p14="http://schemas.microsoft.com/office/powerpoint/2010/main" val="135053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WC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se u prostor WC-a s vodokotlićem u blizinu tipke ili ručke vodokotlića ili u razinu očiju (oko 150cm od poda)</a:t>
            </a:r>
          </a:p>
          <a:p>
            <a:endParaRPr lang="hr-HR" dirty="0">
              <a:latin typeface="Proxima Nova Rg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https://dzz-centar.hr/wp-content/uploads/2020/04/A5_WC_tisak.pdf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4844322" cy="6857995"/>
          </a:xfrm>
        </p:spPr>
      </p:pic>
    </p:spTree>
    <p:extLst>
      <p:ext uri="{BB962C8B-B14F-4D97-AF65-F5344CB8AC3E}">
        <p14:creationId xmlns:p14="http://schemas.microsoft.com/office/powerpoint/2010/main" val="96685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WC | Primjeri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67864-3997-4A89-A72C-2F889A692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08" y="1819921"/>
            <a:ext cx="4190260" cy="4336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C66E4-BA4B-4E2C-809B-855C3923FF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2183" y="1624755"/>
            <a:ext cx="5758307" cy="3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Oznaka za tipkala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Postavlja u neposrednu blizinu tipkala, najbolje u razinu očiju (oko 150cm od poda)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Crvenom trakom može se označiti ili obrubiti cijelo tipkalo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Proxima Nova Rg" panose="02000506030000020004" pitchFamily="50" charset="0"/>
              </a:rPr>
              <a:t>POVEZNICA: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https://dzz-centar.hr/wp-content/uploads/2020/04/A5_Tipkalo_tisak.pdf</a:t>
            </a:r>
            <a:endParaRPr lang="hr-HR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58D5A6-0C7E-444C-8D75-ACF1D201E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4324" cy="6858000"/>
          </a:xfrm>
        </p:spPr>
      </p:pic>
    </p:spTree>
    <p:extLst>
      <p:ext uri="{BB962C8B-B14F-4D97-AF65-F5344CB8AC3E}">
        <p14:creationId xmlns:p14="http://schemas.microsoft.com/office/powerpoint/2010/main" val="19429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TIPKALA | Primjeri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6C5D1-11F4-4F40-B310-5D21CE528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30" y="1518081"/>
            <a:ext cx="4403324" cy="518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F94887-F2B7-4AD2-81A8-68CB434D5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892" y="1518081"/>
            <a:ext cx="2798656" cy="518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A3CB3-E87E-4D23-9E32-F50DCC777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787" y="1518081"/>
            <a:ext cx="3102010" cy="51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28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7200" b="1" dirty="0">
                <a:solidFill>
                  <a:srgbClr val="2CAD6E"/>
                </a:solidFill>
                <a:latin typeface="Proxima Nova Rg" panose="02000506030000020004" pitchFamily="50" charset="0"/>
              </a:rPr>
              <a:t>HVALA!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0641E-9C31-471E-9AC6-9CBE574A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0" y="2228728"/>
            <a:ext cx="2658500" cy="265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8F26D-9511-4171-8C5E-A4FE15195B6A}"/>
              </a:ext>
            </a:extLst>
          </p:cNvPr>
          <p:cNvSpPr txBox="1"/>
          <p:nvPr/>
        </p:nvSpPr>
        <p:spPr>
          <a:xfrm>
            <a:off x="518160" y="5459991"/>
            <a:ext cx="108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Ukoliko imate prijedloge za promjenu teksta na karticama i plakatu ili potrebe za izradom grafičke pripreme nove kartice, molimo obratite se na: </a:t>
            </a:r>
            <a:r>
              <a:rPr lang="hr-HR" sz="2000" dirty="0">
                <a:hlinkClick r:id="rId3"/>
              </a:rPr>
              <a:t>dr.gluscevic@gmail.com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672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F533-FB25-4BBF-BFCD-20886D3E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SVRHA OZNAČAVANJA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E3F7-DBC3-4688-B6EC-3330B22C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latin typeface="Proxima Nova Rg" panose="02000506030000020004" pitchFamily="50" charset="0"/>
            </a:endParaRPr>
          </a:p>
          <a:p>
            <a:r>
              <a:rPr lang="hr-HR" u="sng" dirty="0">
                <a:latin typeface="Proxima Nova Rg" panose="02000506030000020004" pitchFamily="50" charset="0"/>
              </a:rPr>
              <a:t>Smanjiti rizik infekcije</a:t>
            </a:r>
            <a:r>
              <a:rPr lang="hr-HR" dirty="0">
                <a:latin typeface="Proxima Nova Rg" panose="02000506030000020004" pitchFamily="50" charset="0"/>
              </a:rPr>
              <a:t> SARS-Cov-2 virusom u javnim i drugim prostorima</a:t>
            </a:r>
          </a:p>
          <a:p>
            <a:r>
              <a:rPr lang="hr-HR" u="sng" dirty="0">
                <a:latin typeface="Proxima Nova Rg" panose="02000506030000020004" pitchFamily="50" charset="0"/>
              </a:rPr>
              <a:t>Podići razinu svijesti</a:t>
            </a:r>
            <a:r>
              <a:rPr lang="hr-HR" dirty="0">
                <a:latin typeface="Proxima Nova Rg" panose="02000506030000020004" pitchFamily="50" charset="0"/>
              </a:rPr>
              <a:t> o mehanizmima prijenosa SARS-Cov-2 i uzročnika drugih zaraznih bolesti</a:t>
            </a:r>
          </a:p>
          <a:p>
            <a:r>
              <a:rPr lang="hr-HR" dirty="0">
                <a:latin typeface="Proxima Nova Rg" panose="02000506030000020004" pitchFamily="50" charset="0"/>
              </a:rPr>
              <a:t>Utjecati na trajnu </a:t>
            </a:r>
            <a:r>
              <a:rPr lang="hr-HR" u="sng" dirty="0">
                <a:latin typeface="Proxima Nova Rg" panose="02000506030000020004" pitchFamily="50" charset="0"/>
              </a:rPr>
              <a:t>promjenu navika</a:t>
            </a:r>
            <a:r>
              <a:rPr lang="hr-HR" dirty="0">
                <a:latin typeface="Proxima Nova Rg" panose="02000506030000020004" pitchFamily="50" charset="0"/>
              </a:rPr>
              <a:t> u svrhu kontrole nad COVD-19 epidemijom</a:t>
            </a:r>
            <a:endParaRPr lang="hr-HR" u="sng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2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33A1-5603-462C-90D7-6687D1D8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IZVEDBA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DBEFB-E9A1-4D19-9363-DD3864850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Vanjske prostore, ulazna vrata i hodnike označiti </a:t>
            </a:r>
            <a:r>
              <a:rPr lang="hr-HR" u="sng" dirty="0">
                <a:latin typeface="Proxima Nova Rg" panose="02000506030000020004" pitchFamily="50" charset="0"/>
              </a:rPr>
              <a:t>plakatom dimenzija B1 (70,7 cm x 100 cm)</a:t>
            </a:r>
          </a:p>
          <a:p>
            <a:r>
              <a:rPr lang="hr-HR" dirty="0">
                <a:latin typeface="Proxima Nova Rg" panose="02000506030000020004" pitchFamily="50" charset="0"/>
              </a:rPr>
              <a:t>Označiti područja i površine s povišenim rizikom za prijenos virusa </a:t>
            </a:r>
            <a:r>
              <a:rPr lang="hr-HR" u="sng" dirty="0">
                <a:latin typeface="Proxima Nova Rg" panose="02000506030000020004" pitchFamily="50" charset="0"/>
              </a:rPr>
              <a:t>karticama dimenzija A5 (14,8 cm x 21,1 cm)</a:t>
            </a:r>
            <a:endParaRPr lang="hr-HR" b="1" u="sng" dirty="0">
              <a:latin typeface="Proxima Nova Rg" panose="02000506030000020004" pitchFamily="50" charset="0"/>
            </a:endParaRPr>
          </a:p>
          <a:p>
            <a:r>
              <a:rPr lang="hr-HR" dirty="0">
                <a:latin typeface="Proxima Nova Rg" panose="02000506030000020004" pitchFamily="50" charset="0"/>
              </a:rPr>
              <a:t>Na odgovarajuća mjesta postaviti kartice s jednostavnim, razumljivim i lako čitljivim </a:t>
            </a:r>
            <a:r>
              <a:rPr lang="hr-HR" b="1" dirty="0">
                <a:latin typeface="Proxima Nova Rg" panose="02000506030000020004" pitchFamily="50" charset="0"/>
              </a:rPr>
              <a:t>upozorenjima i savjetima</a:t>
            </a:r>
          </a:p>
          <a:p>
            <a:r>
              <a:rPr lang="hr-HR" dirty="0">
                <a:latin typeface="Proxima Nova Rg" panose="02000506030000020004" pitchFamily="50" charset="0"/>
              </a:rPr>
              <a:t>Svi potrebni materijali za tisak (pripreme) mogu se pronaći na internetskim stranicama Doma zdravlja Zagreb – Centar: </a:t>
            </a:r>
            <a:r>
              <a:rPr lang="hr-HR" dirty="0">
                <a:latin typeface="Proxima Nova Rg" panose="02000506030000020004" pitchFamily="50" charset="0"/>
                <a:hlinkClick r:id="rId2"/>
              </a:rPr>
              <a:t>https://dzz-centar.hr/info-covid-19/oznake/</a:t>
            </a:r>
            <a:endParaRPr lang="en-US" dirty="0"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en-US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5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0C88-4CD1-4755-84CE-1191373A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116" y="365125"/>
            <a:ext cx="6617368" cy="1325563"/>
          </a:xfrm>
        </p:spPr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PLAKAT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811E7-8371-4346-A408-A691B07EA96D}"/>
              </a:ext>
            </a:extLst>
          </p:cNvPr>
          <p:cNvSpPr txBox="1"/>
          <p:nvPr/>
        </p:nvSpPr>
        <p:spPr>
          <a:xfrm>
            <a:off x="5378116" y="1931068"/>
            <a:ext cx="6075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Preporučene dimenzije tiska: 70,7 cm x 100 cm (B1)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Mjesta za postavljanje: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Vanjski prostori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Ulazna vrata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Hodnici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</a:rPr>
              <a:t>Stubišta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Proxima Nova Rg" panose="02000506030000020004" pitchFamily="50" charset="0"/>
                <a:hlinkClick r:id="rId2"/>
              </a:rPr>
              <a:t>Poveznica s pripremom za tisak (PDF)</a:t>
            </a:r>
            <a:endParaRPr lang="en-US" sz="3200" dirty="0">
              <a:latin typeface="Proxima Nova Rg" panose="02000506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D42A31-1FDB-467C-8E4D-54AA91C0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6061" cy="6858000"/>
          </a:xfrm>
        </p:spPr>
      </p:pic>
    </p:spTree>
    <p:extLst>
      <p:ext uri="{BB962C8B-B14F-4D97-AF65-F5344CB8AC3E}">
        <p14:creationId xmlns:p14="http://schemas.microsoft.com/office/powerpoint/2010/main" val="13032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PLAKAT | Primjeri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10D8B-9C9C-4E6F-9FC3-2293200D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324" y="1825625"/>
            <a:ext cx="8889352" cy="4351338"/>
          </a:xfrm>
        </p:spPr>
      </p:pic>
    </p:spTree>
    <p:extLst>
      <p:ext uri="{BB962C8B-B14F-4D97-AF65-F5344CB8AC3E}">
        <p14:creationId xmlns:p14="http://schemas.microsoft.com/office/powerpoint/2010/main" val="8248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EE72-4C99-4FE4-9346-E6C32A5E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PLAKAT | Primjeri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6CC8B-CCD3-4D56-A8B9-B051A2664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039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545C-4470-40E7-9A3D-0704CE43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IZVEDBA | Oznake dimenzija A5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EE0C-DF9D-493B-83D2-50752D48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Tisak na karticu formata A5 (polovica A4): 14,8 cm x 21,1 cm</a:t>
            </a:r>
          </a:p>
          <a:p>
            <a:r>
              <a:rPr lang="hr-HR" dirty="0"/>
              <a:t>Kartice se nakon tiska mogu plastificirati ili laminirati (obložiti prozirnom folijom) kako bi im se povećala trajnost</a:t>
            </a:r>
          </a:p>
          <a:p>
            <a:r>
              <a:rPr lang="hr-HR" dirty="0"/>
              <a:t>Kartice imaju istu strukturu: UPOZORENJE, OBJEŠNJENJE UPOZORENJA i SAVJET (RJEŠENJE)</a:t>
            </a:r>
          </a:p>
          <a:p>
            <a:r>
              <a:rPr lang="hr-HR" b="1" dirty="0"/>
              <a:t>Kartice se postavljaju u neposerdnu blizinu predmeta na koji se odnose ili u razinu očiju (oko 150cm od poda)</a:t>
            </a:r>
          </a:p>
          <a:p>
            <a:r>
              <a:rPr lang="hr-HR" b="1" dirty="0"/>
              <a:t>Kada je moguće, sve kartice u istom prostoru postavljaju se na istu visinu (razina očiju)</a:t>
            </a:r>
          </a:p>
          <a:p>
            <a:r>
              <a:rPr lang="hr-HR" dirty="0"/>
              <a:t>Kartice se mogu lijepiti naljepnicama sa slikom virusa (idući slajd)</a:t>
            </a:r>
          </a:p>
          <a:p>
            <a:r>
              <a:rPr lang="hr-HR" dirty="0"/>
              <a:t>Naljepnice se postavljaju u dva gornja kuta kartice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3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D28E-B7E1-494C-AA43-BBD8172F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IZVEDBA | Oznake dimenzija A5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11830-C0CF-4B0A-8CC4-D52A93BA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Proxima Nova Rg" panose="02000506030000020004" pitchFamily="50" charset="0"/>
              </a:rPr>
              <a:t>Površine s povećanim rizikom za prijenos mogu se dodatno označiti crvenom izolacijskom trakom (tzv. </a:t>
            </a:r>
            <a:r>
              <a:rPr lang="hr-HR" dirty="0" err="1">
                <a:latin typeface="Proxima Nova Rg" panose="02000506030000020004" pitchFamily="50" charset="0"/>
              </a:rPr>
              <a:t>izolir</a:t>
            </a:r>
            <a:r>
              <a:rPr lang="hr-HR" dirty="0">
                <a:latin typeface="Proxima Nova Rg" panose="02000506030000020004" pitchFamily="50" charset="0"/>
              </a:rPr>
              <a:t>-band) i naljepnicama sa slikom virusa</a:t>
            </a:r>
            <a:endParaRPr lang="en-US" dirty="0">
              <a:latin typeface="Proxima Nova Rg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B5D69-2FCF-417E-9C90-9BF528542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47" y="3672977"/>
            <a:ext cx="3033190" cy="303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688B1-4125-4150-B320-6E523AB68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66" y="3989886"/>
            <a:ext cx="2414421" cy="2424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779216-C43F-436F-8B69-BF5186A9BDBC}"/>
              </a:ext>
            </a:extLst>
          </p:cNvPr>
          <p:cNvCxnSpPr>
            <a:cxnSpLocks/>
          </p:cNvCxnSpPr>
          <p:nvPr/>
        </p:nvCxnSpPr>
        <p:spPr>
          <a:xfrm>
            <a:off x="6786533" y="2694936"/>
            <a:ext cx="1214467" cy="11967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2C93BBC-2C2D-4482-98C0-033F89BBB488}"/>
              </a:ext>
            </a:extLst>
          </p:cNvPr>
          <p:cNvSpPr/>
          <p:nvPr/>
        </p:nvSpPr>
        <p:spPr>
          <a:xfrm>
            <a:off x="2393840" y="3869531"/>
            <a:ext cx="2661871" cy="2664995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46FC8-EC3B-46A7-B3A2-FA79AC0BFEDD}"/>
              </a:ext>
            </a:extLst>
          </p:cNvPr>
          <p:cNvSpPr txBox="1"/>
          <p:nvPr/>
        </p:nvSpPr>
        <p:spPr>
          <a:xfrm>
            <a:off x="487354" y="3568563"/>
            <a:ext cx="166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1"/>
                </a:solidFill>
              </a:rPr>
              <a:t>Linija reza</a:t>
            </a:r>
          </a:p>
          <a:p>
            <a:pPr algn="r"/>
            <a:r>
              <a:rPr lang="hr-HR" dirty="0">
                <a:solidFill>
                  <a:schemeClr val="accent1"/>
                </a:solidFill>
              </a:rPr>
              <a:t>promjera 4 cm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E19C01-ABA9-4F7D-9949-026FAF152B3B}"/>
              </a:ext>
            </a:extLst>
          </p:cNvPr>
          <p:cNvCxnSpPr>
            <a:cxnSpLocks/>
          </p:cNvCxnSpPr>
          <p:nvPr/>
        </p:nvCxnSpPr>
        <p:spPr>
          <a:xfrm>
            <a:off x="2987874" y="2988469"/>
            <a:ext cx="349686" cy="7607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760587-40D6-4925-B8A5-5E0A5FDEECDA}"/>
              </a:ext>
            </a:extLst>
          </p:cNvPr>
          <p:cNvCxnSpPr>
            <a:cxnSpLocks/>
          </p:cNvCxnSpPr>
          <p:nvPr/>
        </p:nvCxnSpPr>
        <p:spPr>
          <a:xfrm>
            <a:off x="2092508" y="4214894"/>
            <a:ext cx="325656" cy="300968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AE7B8E-0D35-4510-8CFB-73657553BBE6}"/>
              </a:ext>
            </a:extLst>
          </p:cNvPr>
          <p:cNvCxnSpPr>
            <a:cxnSpLocks/>
          </p:cNvCxnSpPr>
          <p:nvPr/>
        </p:nvCxnSpPr>
        <p:spPr>
          <a:xfrm flipV="1">
            <a:off x="1962930" y="5562600"/>
            <a:ext cx="430910" cy="2053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930F36-EF6E-4589-8D30-0D2735B6EB49}"/>
              </a:ext>
            </a:extLst>
          </p:cNvPr>
          <p:cNvSpPr txBox="1"/>
          <p:nvPr/>
        </p:nvSpPr>
        <p:spPr>
          <a:xfrm>
            <a:off x="0" y="5767841"/>
            <a:ext cx="207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Tisak na bijelu samoljepljivu foliju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1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803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Proxima Nova Rg</vt:lpstr>
      <vt:lpstr>Office Theme</vt:lpstr>
      <vt:lpstr>COVID-19</vt:lpstr>
      <vt:lpstr>Navika je druga priroda. (Ciceron)</vt:lpstr>
      <vt:lpstr>SVRHA OZNAČAVANJA</vt:lpstr>
      <vt:lpstr>IZVEDBA</vt:lpstr>
      <vt:lpstr>PLAKAT</vt:lpstr>
      <vt:lpstr>PLAKAT | Primjeri </vt:lpstr>
      <vt:lpstr>PLAKAT | Primjeri </vt:lpstr>
      <vt:lpstr>IZVEDBA | Oznake dimenzija A5</vt:lpstr>
      <vt:lpstr>IZVEDBA | Oznake dimenzija A5</vt:lpstr>
      <vt:lpstr>Oznaka za kvake</vt:lpstr>
      <vt:lpstr>KVAKE | Primjeri </vt:lpstr>
      <vt:lpstr>Oznaka za vrata bez kvake</vt:lpstr>
      <vt:lpstr>Oznaka za rukohvate</vt:lpstr>
      <vt:lpstr>RUKOHVAT | Primjeri </vt:lpstr>
      <vt:lpstr>Oznaka za stolice/čekaonice</vt:lpstr>
      <vt:lpstr>STOLICE | Primjeri </vt:lpstr>
      <vt:lpstr>Oznaka za vrata dizala</vt:lpstr>
      <vt:lpstr>DIZALO (ulaz) | Primjeri </vt:lpstr>
      <vt:lpstr>Oznaka za kabinu dizala</vt:lpstr>
      <vt:lpstr>DIZALO (unutrašnjost) | Primjeri </vt:lpstr>
      <vt:lpstr>Oznaka za WC</vt:lpstr>
      <vt:lpstr>WC | Primjeri </vt:lpstr>
      <vt:lpstr>Oznaka za tipkala</vt:lpstr>
      <vt:lpstr>TIPKALA | Primjeri 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Aleksandar Gluščević</dc:creator>
  <cp:keywords>COVID-19;SARS-Cov-2;DZZC</cp:keywords>
  <cp:lastModifiedBy>Aleksandar Gluščević</cp:lastModifiedBy>
  <cp:revision>51</cp:revision>
  <dcterms:created xsi:type="dcterms:W3CDTF">2020-03-15T23:10:09Z</dcterms:created>
  <dcterms:modified xsi:type="dcterms:W3CDTF">2020-04-24T19:02:43Z</dcterms:modified>
</cp:coreProperties>
</file>